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345" r:id="rId2"/>
    <p:sldId id="438" r:id="rId3"/>
    <p:sldId id="439" r:id="rId4"/>
    <p:sldId id="440" r:id="rId5"/>
    <p:sldId id="441" r:id="rId6"/>
    <p:sldId id="442" r:id="rId7"/>
    <p:sldId id="443" r:id="rId8"/>
    <p:sldId id="444" r:id="rId9"/>
    <p:sldId id="445" r:id="rId10"/>
    <p:sldId id="446" r:id="rId11"/>
    <p:sldId id="447" r:id="rId12"/>
    <p:sldId id="448" r:id="rId13"/>
  </p:sldIdLst>
  <p:sldSz cx="9144000" cy="6858000" type="screen4x3"/>
  <p:notesSz cx="6797675" cy="9926638"/>
  <p:embeddedFontLst>
    <p:embeddedFont>
      <p:font typeface="Trebuchet MS" panose="020B0603020202020204" pitchFamily="34" charset="0"/>
      <p:regular r:id="rId16"/>
      <p:bold r:id="rId17"/>
      <p:italic r:id="rId18"/>
      <p:boldItalic r:id="rId19"/>
    </p:embeddedFont>
    <p:embeddedFont>
      <p:font typeface="HY중고딕" panose="02030600000101010101" pitchFamily="18" charset="-127"/>
      <p:regular r:id="rId20"/>
    </p:embeddedFont>
    <p:embeddedFont>
      <p:font typeface="나눔고딕 ExtraBold" panose="020D0904000000000000" pitchFamily="50" charset="-127"/>
      <p:bold r:id="rId21"/>
    </p:embeddedFont>
    <p:embeddedFont>
      <p:font typeface="맑은 고딕" panose="020B0503020000020004" pitchFamily="50" charset="-127"/>
      <p:regular r:id="rId22"/>
      <p:bold r:id="rId23"/>
    </p:embeddedFont>
    <p:embeddedFont>
      <p:font typeface="나눔고딕" panose="020D0604000000000000" pitchFamily="50" charset="-127"/>
      <p:regular r:id="rId24"/>
      <p:bold r:id="rId25"/>
    </p:embeddedFont>
    <p:embeddedFont>
      <p:font typeface="Arial Unicode MS" panose="020B0604020202020204" pitchFamily="50" charset="-127"/>
      <p:regular r:id="rId2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pos="5420" userDrawn="1">
          <p15:clr>
            <a:srgbClr val="A4A3A4"/>
          </p15:clr>
        </p15:guide>
        <p15:guide id="4" orient="horz" pos="36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A3"/>
    <a:srgbClr val="D58987"/>
    <a:srgbClr val="BFBFBF"/>
    <a:srgbClr val="C8C8C8"/>
    <a:srgbClr val="E0E0E0"/>
    <a:srgbClr val="EAEAEA"/>
    <a:srgbClr val="F96859"/>
    <a:srgbClr val="F8F8F8"/>
    <a:srgbClr val="FEF5C2"/>
    <a:srgbClr val="E5F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테마 스타일 2 - 강조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테마 스타일 2 - 강조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6" autoAdjust="0"/>
    <p:restoredTop sz="92702" autoAdjust="0"/>
  </p:normalViewPr>
  <p:slideViewPr>
    <p:cSldViewPr>
      <p:cViewPr varScale="1">
        <p:scale>
          <a:sx n="88" d="100"/>
          <a:sy n="88" d="100"/>
        </p:scale>
        <p:origin x="84" y="2892"/>
      </p:cViewPr>
      <p:guideLst>
        <p:guide orient="horz" pos="754"/>
        <p:guide pos="295"/>
        <p:guide pos="5420"/>
        <p:guide orient="horz" pos="36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9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font" Target="fonts/font8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fld id="{B0B65E45-9817-457F-8C35-314B1400B1EF}" type="datetimeFigureOut">
              <a:rPr lang="ko-KR" altLang="en-US" smtClean="0"/>
              <a:pPr/>
              <a:t>2014-07-15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6607FF81-FAD6-4B08-B155-4F435FC0D1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1589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fld id="{5C8B3058-B848-4760-80D1-279D70D736AD}" type="datetimeFigureOut">
              <a:rPr lang="ko-KR" altLang="en-US" smtClean="0"/>
              <a:pPr/>
              <a:t>2014-07-15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5" tIns="45478" rIns="90955" bIns="4547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955" tIns="45478" rIns="90955" bIns="45478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3B3CEC47-5155-4479-BECB-D1C460D4C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906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5018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708" indent="-285657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2627" indent="-228525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599678" indent="-228525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6728" indent="-228525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3779" indent="-2285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0830" indent="-2285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7880" indent="-2285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4931" indent="-2285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C68D72E7-554D-4502-839A-1D84E9224E1A}" type="slidenum">
              <a:rPr lang="ko-KR" altLang="en-US" smtClean="0"/>
              <a:pPr eaLnBrk="1" hangingPunct="1"/>
              <a:t>1</a:t>
            </a:fld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324402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04460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 userDrawn="1"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latin typeface="+mn-ea"/>
              <a:ea typeface="+mn-ea"/>
            </a:endParaRPr>
          </a:p>
        </p:txBody>
      </p: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83228" y="22820"/>
            <a:ext cx="8229600" cy="46166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400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8163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836712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5E21A-85C5-4069-A22A-93A4C80E4D8B}" type="datetime4">
              <a:rPr kumimoji="1"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July 15, 2014</a:t>
            </a:fld>
            <a:endParaRPr kumimoji="1"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9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4" Type="http://schemas.openxmlformats.org/officeDocument/2006/relationships/theme" Target="../theme/theme1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  <p:custDataLst>
              <p:tags r:id="rId6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15E21A-85C5-4069-A22A-93A4C80E4D8B}" type="datetime4">
              <a:rPr kumimoji="1"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July 15, 2014</a:t>
            </a:fld>
            <a:endParaRPr kumimoji="1"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214136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직사각형 6"/>
          <p:cNvSpPr/>
          <p:nvPr userDrawn="1">
            <p:custDataLst>
              <p:tags r:id="rId8"/>
            </p:custDataLst>
          </p:nvPr>
        </p:nvSpPr>
        <p:spPr>
          <a:xfrm>
            <a:off x="-4840" y="14511"/>
            <a:ext cx="9148839" cy="360039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ko-KR" sz="1200" b="1" dirty="0" err="1" smtClean="0">
                <a:solidFill>
                  <a:srgbClr val="FFFF00"/>
                </a:solidFill>
                <a:latin typeface="맑은 고딕" pitchFamily="50" charset="-127"/>
              </a:rPr>
              <a:t>VentureSquare</a:t>
            </a:r>
            <a:r>
              <a:rPr lang="en-US" altLang="ko-KR" sz="1200" b="1" dirty="0" smtClean="0">
                <a:solidFill>
                  <a:srgbClr val="FFFF00"/>
                </a:solidFill>
                <a:latin typeface="맑은 고딕" pitchFamily="50" charset="-127"/>
              </a:rPr>
              <a:t> Startup Challenge</a:t>
            </a:r>
            <a:endParaRPr lang="ko-KR" altLang="en-US" sz="1200" b="1" dirty="0">
              <a:solidFill>
                <a:srgbClr val="FFFF00"/>
              </a:solidFill>
              <a:latin typeface="맑은 고딕" pitchFamily="50" charset="-127"/>
            </a:endParaRPr>
          </a:p>
        </p:txBody>
      </p:sp>
      <p:sp>
        <p:nvSpPr>
          <p:cNvPr id="8" name="직사각형 7"/>
          <p:cNvSpPr/>
          <p:nvPr userDrawn="1">
            <p:custDataLst>
              <p:tags r:id="rId9"/>
            </p:custDataLst>
          </p:nvPr>
        </p:nvSpPr>
        <p:spPr>
          <a:xfrm>
            <a:off x="-4840" y="387823"/>
            <a:ext cx="9148839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0" y="548680"/>
            <a:ext cx="9144000" cy="72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latin typeface="+mn-ea"/>
              <a:ea typeface="+mn-ea"/>
            </a:endParaRPr>
          </a:p>
        </p:txBody>
      </p:sp>
      <p:sp>
        <p:nvSpPr>
          <p:cNvPr id="12" name="제목 1"/>
          <p:cNvSpPr txBox="1">
            <a:spLocks/>
          </p:cNvSpPr>
          <p:nvPr userDrawn="1"/>
        </p:nvSpPr>
        <p:spPr>
          <a:xfrm>
            <a:off x="83228" y="22820"/>
            <a:ext cx="8229600" cy="46166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3" name="직사각형 12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날짜 개체 틀 3"/>
          <p:cNvSpPr txBox="1">
            <a:spLocks/>
          </p:cNvSpPr>
          <p:nvPr userDrawn="1"/>
        </p:nvSpPr>
        <p:spPr>
          <a:xfrm>
            <a:off x="28324" y="6606820"/>
            <a:ext cx="2133600" cy="23083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D451B4-98B5-4CAB-A209-950D99D85631}" type="datetime1">
              <a:rPr lang="ko-KR" altLang="en-US" smtClean="0"/>
              <a:pPr/>
              <a:t>2014-07-15</a:t>
            </a:fld>
            <a:endParaRPr lang="ko-KR" altLang="en-US"/>
          </a:p>
        </p:txBody>
      </p:sp>
      <p:sp>
        <p:nvSpPr>
          <p:cNvPr id="15" name="슬라이드 번호 개체 틀 5"/>
          <p:cNvSpPr txBox="1">
            <a:spLocks/>
          </p:cNvSpPr>
          <p:nvPr userDrawn="1"/>
        </p:nvSpPr>
        <p:spPr>
          <a:xfrm>
            <a:off x="6973984" y="6613536"/>
            <a:ext cx="2133600" cy="23083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A8689D6-C01F-4D1F-9657-3F33E4C8CB8E}" type="slidenum">
              <a:rPr lang="ko-KR" altLang="en-US" smtClean="0"/>
              <a:pPr algn="r"/>
              <a:t>‹#›</a:t>
            </a:fld>
            <a:endParaRPr lang="ko-KR" alt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619672" y="6377112"/>
            <a:ext cx="3070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 Unicode MS" pitchFamily="50" charset="-127"/>
              </a:rPr>
              <a:t>2014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 Unicode MS" pitchFamily="50" charset="-127"/>
              </a:rPr>
              <a:t>대한민국 창업리그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 Unicode MS" pitchFamily="50" charset="-127"/>
            </a:endParaRPr>
          </a:p>
          <a:p>
            <a:pPr marL="0" marR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 Unicode MS" pitchFamily="50" charset="-127"/>
              </a:rPr>
              <a:t>VENTURE</a:t>
            </a:r>
            <a:r>
              <a:rPr lang="en-US" altLang="ko-KR" sz="12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 Unicode MS" pitchFamily="50" charset="-127"/>
              </a:rPr>
              <a:t> SQUARE </a:t>
            </a:r>
            <a:r>
              <a:rPr lang="en-US" altLang="ko-KR" sz="1200" b="0" cap="none" spc="0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Startup Challenge</a:t>
            </a:r>
            <a:endParaRPr lang="ko-KR" altLang="en-US" sz="1200" b="0" cap="none" spc="0" dirty="0" smtClean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4726938" y="6375987"/>
            <a:ext cx="279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 dirty="0" smtClean="0"/>
              <a:t>이 지원서에 포함되어 있는 브랜드</a:t>
            </a:r>
            <a:r>
              <a:rPr lang="en-US" altLang="ko-KR" sz="600" dirty="0" smtClean="0"/>
              <a:t>, BI, </a:t>
            </a:r>
            <a:r>
              <a:rPr lang="ko-KR" altLang="en-US" sz="600" dirty="0" smtClean="0"/>
              <a:t>상표는 해당 기업의 고유 자산입니다</a:t>
            </a:r>
            <a:r>
              <a:rPr lang="en-US" altLang="ko-KR" sz="600" dirty="0" smtClean="0"/>
              <a:t>. </a:t>
            </a:r>
            <a:r>
              <a:rPr lang="ko-KR" altLang="en-US" sz="600" dirty="0" smtClean="0"/>
              <a:t>이 제안서에 포함되어 있는</a:t>
            </a:r>
            <a:r>
              <a:rPr lang="ko-KR" altLang="en-US" sz="600" baseline="0" dirty="0" smtClean="0"/>
              <a:t> 내용은 벤처스퀘어가 주관하는 </a:t>
            </a:r>
            <a:r>
              <a:rPr lang="en-US" altLang="ko-KR" sz="600" baseline="0" dirty="0" smtClean="0"/>
              <a:t>2014</a:t>
            </a:r>
            <a:r>
              <a:rPr lang="ko-KR" altLang="en-US" sz="600" baseline="0" dirty="0" smtClean="0"/>
              <a:t> </a:t>
            </a:r>
            <a:r>
              <a:rPr lang="ko-KR" altLang="en-US" sz="600" baseline="0" dirty="0" err="1" smtClean="0"/>
              <a:t>스타트업</a:t>
            </a:r>
            <a:r>
              <a:rPr lang="ko-KR" altLang="en-US" sz="600" baseline="0" dirty="0" smtClean="0"/>
              <a:t> </a:t>
            </a:r>
            <a:r>
              <a:rPr lang="ko-KR" altLang="en-US" sz="600" baseline="0" dirty="0" err="1" smtClean="0"/>
              <a:t>챌린지</a:t>
            </a:r>
            <a:r>
              <a:rPr lang="ko-KR" altLang="en-US" sz="600" baseline="0" dirty="0" smtClean="0"/>
              <a:t> 지원용이며</a:t>
            </a:r>
            <a:r>
              <a:rPr lang="en-US" altLang="ko-KR" sz="600" baseline="0" dirty="0" smtClean="0"/>
              <a:t>,</a:t>
            </a:r>
            <a:r>
              <a:rPr lang="ko-KR" altLang="en-US" sz="600" baseline="0" dirty="0" smtClean="0"/>
              <a:t> 명시된 제한된 용도 외에 어떠한 형태의 재인용</a:t>
            </a:r>
            <a:r>
              <a:rPr lang="en-US" altLang="ko-KR" sz="600" baseline="0" dirty="0" smtClean="0"/>
              <a:t>, </a:t>
            </a:r>
            <a:r>
              <a:rPr lang="ko-KR" altLang="en-US" sz="600" baseline="0" dirty="0" smtClean="0"/>
              <a:t>도용</a:t>
            </a:r>
            <a:r>
              <a:rPr lang="en-US" altLang="ko-KR" sz="600" baseline="0" dirty="0" smtClean="0"/>
              <a:t>, </a:t>
            </a:r>
            <a:r>
              <a:rPr lang="ko-KR" altLang="en-US" sz="600" baseline="0" dirty="0" smtClean="0"/>
              <a:t>유출</a:t>
            </a:r>
            <a:r>
              <a:rPr lang="en-US" altLang="ko-KR" sz="600" baseline="0" dirty="0" smtClean="0"/>
              <a:t> </a:t>
            </a:r>
            <a:r>
              <a:rPr lang="ko-KR" altLang="en-US" sz="600" baseline="0" dirty="0" smtClean="0"/>
              <a:t>등을 금합니다</a:t>
            </a:r>
            <a:r>
              <a:rPr lang="en-US" altLang="ko-KR" sz="600" baseline="0" dirty="0" smtClean="0"/>
              <a:t>.</a:t>
            </a:r>
            <a:endParaRPr lang="ko-KR" altLang="en-US" sz="600" dirty="0"/>
          </a:p>
        </p:txBody>
      </p:sp>
      <p:cxnSp>
        <p:nvCxnSpPr>
          <p:cNvPr id="18" name="직선 연결선 17"/>
          <p:cNvCxnSpPr/>
          <p:nvPr userDrawn="1"/>
        </p:nvCxnSpPr>
        <p:spPr>
          <a:xfrm>
            <a:off x="4743872" y="6423663"/>
            <a:ext cx="0" cy="352965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13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10" Type="http://schemas.openxmlformats.org/officeDocument/2006/relationships/image" Target="../media/image1.png"/><Relationship Id="rId4" Type="http://schemas.openxmlformats.org/officeDocument/2006/relationships/tags" Target="../tags/tag11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2.jpe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hyperlink" Target="mailto:editor@venturesquare.net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0" y="1856030"/>
            <a:ext cx="9144000" cy="14626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0" y="0"/>
            <a:ext cx="9144000" cy="1912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2926999" y="5949280"/>
            <a:ext cx="3290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latin typeface="+mn-ea"/>
                <a:ea typeface="+mn-ea"/>
                <a:cs typeface="Arial Unicode MS" pitchFamily="50" charset="-127"/>
              </a:rPr>
              <a:t>VENTURE</a:t>
            </a:r>
            <a:r>
              <a:rPr lang="en-US" altLang="ko-KR" sz="2800" baseline="0" dirty="0" smtClean="0">
                <a:latin typeface="+mn-ea"/>
                <a:ea typeface="+mn-ea"/>
                <a:cs typeface="Arial Unicode MS" pitchFamily="50" charset="-127"/>
              </a:rPr>
              <a:t> SQUARE</a:t>
            </a:r>
            <a:endParaRPr lang="ko-KR" altLang="en-US" sz="2800" dirty="0">
              <a:latin typeface="+mn-ea"/>
              <a:ea typeface="+mn-ea"/>
              <a:cs typeface="Arial Unicode MS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512" y="6572917"/>
            <a:ext cx="79208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/>
              <a:t>* </a:t>
            </a:r>
            <a:r>
              <a:rPr lang="ko-KR" altLang="en-US" sz="600" dirty="0" smtClean="0"/>
              <a:t>이 제안서에 포함되어 있는 브랜드</a:t>
            </a:r>
            <a:r>
              <a:rPr lang="en-US" altLang="ko-KR" sz="600" dirty="0" smtClean="0"/>
              <a:t>, BI, </a:t>
            </a:r>
            <a:r>
              <a:rPr lang="ko-KR" altLang="en-US" sz="600" dirty="0" smtClean="0"/>
              <a:t>상표는 해당 기업의 고유 자산입니다</a:t>
            </a:r>
            <a:r>
              <a:rPr lang="en-US" altLang="ko-KR" sz="600" dirty="0" smtClean="0"/>
              <a:t>. </a:t>
            </a:r>
            <a:r>
              <a:rPr lang="ko-KR" altLang="en-US" sz="600" dirty="0" smtClean="0"/>
              <a:t>이 제안서에 포함되어 있는</a:t>
            </a:r>
            <a:r>
              <a:rPr lang="ko-KR" altLang="en-US" sz="600" baseline="0" dirty="0" smtClean="0"/>
              <a:t> 내용은 ㈜벤처스퀘어의 지식재산으로</a:t>
            </a:r>
            <a:r>
              <a:rPr lang="en-US" altLang="ko-KR" sz="600" baseline="0" dirty="0" smtClean="0"/>
              <a:t>,</a:t>
            </a:r>
            <a:r>
              <a:rPr lang="ko-KR" altLang="en-US" sz="600" baseline="0" dirty="0" smtClean="0"/>
              <a:t> 제한된 용도 외에 어떠한 형태의 재인용</a:t>
            </a:r>
            <a:r>
              <a:rPr lang="en-US" altLang="ko-KR" sz="600" baseline="0" dirty="0" smtClean="0"/>
              <a:t>, </a:t>
            </a:r>
            <a:r>
              <a:rPr lang="ko-KR" altLang="en-US" sz="600" baseline="0" dirty="0" smtClean="0"/>
              <a:t>도용</a:t>
            </a:r>
            <a:r>
              <a:rPr lang="en-US" altLang="ko-KR" sz="600" baseline="0" dirty="0" smtClean="0"/>
              <a:t> </a:t>
            </a:r>
            <a:r>
              <a:rPr lang="ko-KR" altLang="en-US" sz="600" baseline="0" dirty="0" smtClean="0"/>
              <a:t>등을 금합니다</a:t>
            </a:r>
            <a:r>
              <a:rPr lang="en-US" altLang="ko-KR" sz="600" baseline="0" dirty="0" smtClean="0"/>
              <a:t>.</a:t>
            </a:r>
            <a:endParaRPr lang="ko-KR" altLang="en-US" sz="600" dirty="0"/>
          </a:p>
        </p:txBody>
      </p:sp>
      <p:sp>
        <p:nvSpPr>
          <p:cNvPr id="8" name="직사각형 7"/>
          <p:cNvSpPr/>
          <p:nvPr>
            <p:custDataLst>
              <p:tags r:id="rId2"/>
            </p:custDataLst>
          </p:nvPr>
        </p:nvSpPr>
        <p:spPr>
          <a:xfrm>
            <a:off x="0" y="3110534"/>
            <a:ext cx="9144000" cy="1285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" name="Rectangle 2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62081" y="6322466"/>
            <a:ext cx="27590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HY중고딕" pitchFamily="18" charset="-127"/>
              </a:rPr>
              <a:t>COPYRIGHT </a:t>
            </a:r>
            <a:r>
              <a:rPr kumimoji="0" lang="en-US" altLang="ko-KR" sz="8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HY중고딕" pitchFamily="18" charset="-127"/>
              </a:rPr>
              <a:t>2013  VentureSquare. </a:t>
            </a:r>
            <a:r>
              <a:rPr kumimoji="0" lang="en-US" altLang="ko-KR" sz="8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HY중고딕" pitchFamily="18" charset="-127"/>
              </a:rPr>
              <a:t>ALL RIGHTS RESERVED</a:t>
            </a:r>
          </a:p>
        </p:txBody>
      </p:sp>
      <p:sp>
        <p:nvSpPr>
          <p:cNvPr id="15" name="직사각형 14"/>
          <p:cNvSpPr/>
          <p:nvPr>
            <p:custDataLst>
              <p:tags r:id="rId4"/>
            </p:custDataLst>
          </p:nvPr>
        </p:nvSpPr>
        <p:spPr>
          <a:xfrm rot="5400000">
            <a:off x="4068155" y="1783433"/>
            <a:ext cx="1017304" cy="91343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3" name="직사각형 12"/>
          <p:cNvSpPr/>
          <p:nvPr>
            <p:custDataLst>
              <p:tags r:id="rId5"/>
            </p:custDataLst>
          </p:nvPr>
        </p:nvSpPr>
        <p:spPr>
          <a:xfrm>
            <a:off x="0" y="5489848"/>
            <a:ext cx="9171886" cy="13681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7" y="5850760"/>
            <a:ext cx="3217186" cy="291734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7"/>
            </p:custDataLst>
          </p:nvPr>
        </p:nvSpPr>
        <p:spPr>
          <a:xfrm>
            <a:off x="3573169" y="6158343"/>
            <a:ext cx="19976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spc="300" dirty="0" smtClean="0">
                <a:solidFill>
                  <a:schemeClr val="bg1"/>
                </a:solidFill>
                <a:latin typeface="+mj-lt"/>
              </a:rPr>
              <a:t>venturesquare.net</a:t>
            </a:r>
            <a:endParaRPr lang="ko-KR" altLang="en-US" sz="105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51" y="6604000"/>
            <a:ext cx="802255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" dirty="0" smtClean="0">
                <a:solidFill>
                  <a:schemeClr val="bg1"/>
                </a:solidFill>
              </a:rPr>
              <a:t>* </a:t>
            </a:r>
            <a:r>
              <a:rPr lang="ko-KR" altLang="en-US" sz="600" dirty="0">
                <a:solidFill>
                  <a:schemeClr val="bg1"/>
                </a:solidFill>
              </a:rPr>
              <a:t>이 제안서에 포함되어 있는 브랜드</a:t>
            </a:r>
            <a:r>
              <a:rPr lang="en-US" altLang="ko-KR" sz="600" dirty="0">
                <a:solidFill>
                  <a:schemeClr val="bg1"/>
                </a:solidFill>
              </a:rPr>
              <a:t>, BI, </a:t>
            </a:r>
            <a:r>
              <a:rPr lang="ko-KR" altLang="en-US" sz="600" dirty="0">
                <a:solidFill>
                  <a:schemeClr val="bg1"/>
                </a:solidFill>
              </a:rPr>
              <a:t>상표는 해당 기업의 고유 자산입니다</a:t>
            </a:r>
            <a:r>
              <a:rPr lang="en-US" altLang="ko-KR" sz="600" dirty="0">
                <a:solidFill>
                  <a:schemeClr val="bg1"/>
                </a:solidFill>
              </a:rPr>
              <a:t>. </a:t>
            </a:r>
            <a:r>
              <a:rPr lang="ko-KR" altLang="en-US" sz="600" dirty="0">
                <a:solidFill>
                  <a:schemeClr val="bg1"/>
                </a:solidFill>
              </a:rPr>
              <a:t>이 제안서에 포함되어 있는 내용은 ㈜벤처스퀘어의 지식재산으로</a:t>
            </a:r>
            <a:r>
              <a:rPr lang="en-US" altLang="ko-KR" sz="600" dirty="0">
                <a:solidFill>
                  <a:schemeClr val="bg1"/>
                </a:solidFill>
              </a:rPr>
              <a:t>, </a:t>
            </a:r>
            <a:r>
              <a:rPr lang="ko-KR" altLang="en-US" sz="600" dirty="0">
                <a:solidFill>
                  <a:schemeClr val="bg1"/>
                </a:solidFill>
              </a:rPr>
              <a:t>제한된 용도 외에 어떠한 형태의 재인용</a:t>
            </a:r>
            <a:r>
              <a:rPr lang="en-US" altLang="ko-KR" sz="600" dirty="0">
                <a:solidFill>
                  <a:schemeClr val="bg1"/>
                </a:solidFill>
              </a:rPr>
              <a:t>, </a:t>
            </a:r>
            <a:r>
              <a:rPr lang="ko-KR" altLang="en-US" sz="600" dirty="0">
                <a:solidFill>
                  <a:schemeClr val="bg1"/>
                </a:solidFill>
              </a:rPr>
              <a:t>도용 등을 금합니다</a:t>
            </a:r>
            <a:r>
              <a:rPr lang="en-US" altLang="ko-KR" sz="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312" y="260648"/>
            <a:ext cx="8135937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</a:rPr>
              <a:t>2014</a:t>
            </a:r>
            <a:r>
              <a:rPr lang="ko-KR" altLang="en-US" sz="105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</a:rPr>
              <a:t> 대한민국 창업리그</a:t>
            </a:r>
            <a:endParaRPr lang="en-US" altLang="ko-KR" sz="105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</a:endParaRPr>
          </a:p>
          <a:p>
            <a:r>
              <a:rPr lang="en-US" altLang="ko-KR" sz="14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</a:rPr>
              <a:t>VentureSquare</a:t>
            </a:r>
            <a:r>
              <a:rPr lang="en-US" altLang="ko-KR" sz="1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</a:rPr>
              <a:t> Startup Challenge </a:t>
            </a:r>
            <a:r>
              <a:rPr lang="ko-KR" altLang="en-US" sz="1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</a:rPr>
              <a:t>참가용</a:t>
            </a:r>
            <a:endParaRPr lang="en-US" altLang="ko-KR" sz="1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</a:endParaRPr>
          </a:p>
          <a:p>
            <a:endParaRPr lang="en-US" altLang="ko-KR" sz="2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</a:endParaRPr>
          </a:p>
          <a:p>
            <a:r>
              <a:rPr lang="en-US" altLang="ko-K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</a:rPr>
              <a:t>[         ] </a:t>
            </a:r>
            <a:r>
              <a:rPr lang="ko-KR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</a:rPr>
              <a:t>사업계획서</a:t>
            </a:r>
            <a:endParaRPr lang="en-US" altLang="ko-K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</a:endParaRPr>
          </a:p>
        </p:txBody>
      </p:sp>
      <p:sp>
        <p:nvSpPr>
          <p:cNvPr id="23" name="부제목 2"/>
          <p:cNvSpPr>
            <a:spLocks noGrp="1"/>
          </p:cNvSpPr>
          <p:nvPr>
            <p:ph type="subTitle" idx="1"/>
          </p:nvPr>
        </p:nvSpPr>
        <p:spPr>
          <a:xfrm>
            <a:off x="755576" y="2380149"/>
            <a:ext cx="7560840" cy="2878071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smtClean="0"/>
              <a:t>지원 팀 </a:t>
            </a:r>
            <a:r>
              <a:rPr lang="en-US" altLang="ko-KR" sz="2000" b="1" dirty="0" smtClean="0"/>
              <a:t>:</a:t>
            </a:r>
          </a:p>
          <a:p>
            <a:pPr algn="l"/>
            <a:r>
              <a:rPr lang="ko-KR" altLang="en-US" sz="2000" b="1" dirty="0" smtClean="0"/>
              <a:t>지원 자격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예비 창업자 </a:t>
            </a:r>
            <a:r>
              <a:rPr lang="en-US" altLang="ko-KR" sz="2000" b="1" dirty="0" smtClean="0"/>
              <a:t>or </a:t>
            </a:r>
            <a:r>
              <a:rPr lang="ko-KR" altLang="en-US" sz="2000" b="1" dirty="0" smtClean="0"/>
              <a:t>법인</a:t>
            </a:r>
            <a:r>
              <a:rPr lang="en-US" altLang="ko-KR" sz="2000" b="1" dirty="0" smtClean="0"/>
              <a:t>(</a:t>
            </a:r>
            <a:r>
              <a:rPr lang="en-US" altLang="ko-KR" sz="2000" b="1" dirty="0" smtClean="0"/>
              <a:t>2013</a:t>
            </a:r>
            <a:r>
              <a:rPr lang="ko-KR" altLang="en-US" sz="2000" b="1" dirty="0" smtClean="0"/>
              <a:t>년 </a:t>
            </a:r>
            <a:r>
              <a:rPr lang="en-US" altLang="ko-KR" sz="2000" b="1" dirty="0"/>
              <a:t>1</a:t>
            </a:r>
            <a:r>
              <a:rPr lang="ko-KR" altLang="en-US" sz="2000" b="1" dirty="0" smtClean="0"/>
              <a:t>월 </a:t>
            </a:r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일 이후 창업</a:t>
            </a:r>
            <a:r>
              <a:rPr lang="en-US" altLang="ko-KR" sz="2000" b="1" dirty="0" smtClean="0"/>
              <a:t>)</a:t>
            </a:r>
          </a:p>
          <a:p>
            <a:pPr algn="l"/>
            <a:r>
              <a:rPr lang="ko-KR" altLang="en-US" sz="2000" b="1" dirty="0" smtClean="0"/>
              <a:t>슬로건 </a:t>
            </a:r>
            <a:r>
              <a:rPr lang="en-US" altLang="ko-KR" sz="2000" b="1" dirty="0" smtClean="0"/>
              <a:t>(50</a:t>
            </a:r>
            <a:r>
              <a:rPr lang="ko-KR" altLang="en-US" sz="2000" b="1" dirty="0" smtClean="0"/>
              <a:t>자 이내 소개</a:t>
            </a:r>
            <a:r>
              <a:rPr lang="en-US" altLang="ko-KR" sz="2000" b="1" dirty="0" smtClean="0"/>
              <a:t>) :</a:t>
            </a:r>
          </a:p>
          <a:p>
            <a:pPr algn="l"/>
            <a:endParaRPr lang="en-US" altLang="ko-KR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70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400" dirty="0" smtClean="0"/>
              <a:t>창업자와 경영진 등 팀 소개를 간략히 해주세요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학력 사항은 필수가 아닙니다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자유로운 방식으로 소개해 주세요</a:t>
            </a:r>
            <a:r>
              <a:rPr lang="en-US" altLang="ko-KR" sz="1400" dirty="0" smtClean="0"/>
              <a:t>)</a:t>
            </a:r>
          </a:p>
          <a:p>
            <a:r>
              <a:rPr lang="ko-KR" altLang="en-US" sz="1400" dirty="0" smtClean="0"/>
              <a:t>기타 대회에 참가한 경력과 수상 내역을 적어주세요</a:t>
            </a:r>
            <a:r>
              <a:rPr lang="en-US" altLang="ko-KR" sz="1400" dirty="0" smtClean="0"/>
              <a:t>.</a:t>
            </a:r>
            <a:endParaRPr lang="ko-KR" altLang="en-US" sz="1400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83228" y="44624"/>
            <a:ext cx="8229600" cy="46166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/>
              <a:t>팀</a:t>
            </a:r>
          </a:p>
        </p:txBody>
      </p:sp>
    </p:spTree>
    <p:extLst>
      <p:ext uri="{BB962C8B-B14F-4D97-AF65-F5344CB8AC3E}">
        <p14:creationId xmlns:p14="http://schemas.microsoft.com/office/powerpoint/2010/main" val="24225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수익 </a:t>
            </a:r>
            <a:r>
              <a:rPr lang="en-US" altLang="ko-KR" sz="1400" dirty="0" smtClean="0"/>
              <a:t>&amp; </a:t>
            </a:r>
            <a:r>
              <a:rPr lang="ko-KR" altLang="en-US" sz="1400" dirty="0" smtClean="0"/>
              <a:t>손해 추정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현금 </a:t>
            </a:r>
            <a:r>
              <a:rPr lang="ko-KR" altLang="en-US" sz="1400" dirty="0" err="1" smtClean="0"/>
              <a:t>흐름표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대차대조표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투자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지분율표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새로운 계약이 성사될 시 조건이 있다면 설명해 주세요</a:t>
            </a:r>
            <a:r>
              <a:rPr lang="en-US" altLang="ko-KR" sz="1400" dirty="0" smtClean="0"/>
              <a:t>)</a:t>
            </a: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83228" y="44624"/>
            <a:ext cx="8229600" cy="46166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/>
              <a:t>재무 </a:t>
            </a:r>
            <a:r>
              <a:rPr lang="en-US" altLang="ko-KR" sz="2000" dirty="0"/>
              <a:t>(</a:t>
            </a:r>
            <a:r>
              <a:rPr lang="ko-KR" altLang="en-US" sz="2000" dirty="0"/>
              <a:t>노출 가능한 범위에서 자유롭게 작성해 주시면 </a:t>
            </a:r>
            <a:r>
              <a:rPr lang="ko-KR" altLang="en-US" sz="2000" dirty="0" smtClean="0"/>
              <a:t>됩니다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219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5511310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오직 한 가지 성공이 있을 뿐이다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바로 자기 자신만의 방식으로 삶을 살아갈 수 있느냐이다 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ko-KR" altLang="en-US" sz="11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크리스토퍼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몰리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3486608" y="4064760"/>
            <a:ext cx="21707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dirty="0" smtClean="0">
                <a:latin typeface="나눔고딕" pitchFamily="50" charset="-127"/>
                <a:ea typeface="나눔고딕" pitchFamily="50" charset="-127"/>
              </a:rPr>
              <a:t>주식회사 벤처스퀘어</a:t>
            </a:r>
            <a:endParaRPr lang="en-US" altLang="ko-KR" sz="1400" dirty="0" smtClean="0"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 smtClean="0">
                <a:latin typeface="나눔고딕" pitchFamily="50" charset="-127"/>
                <a:ea typeface="나눔고딕" pitchFamily="50" charset="-127"/>
              </a:rPr>
              <a:t>☎ 070-8224-6634</a:t>
            </a:r>
          </a:p>
          <a:p>
            <a:pPr algn="ctr">
              <a:lnSpc>
                <a:spcPct val="150000"/>
              </a:lnSpc>
            </a:pPr>
            <a:r>
              <a:rPr lang="en-US" altLang="ko-KR" sz="1400" b="1" dirty="0" smtClean="0">
                <a:latin typeface="나눔고딕" pitchFamily="50" charset="-127"/>
                <a:ea typeface="나눔고딕" pitchFamily="50" charset="-127"/>
                <a:hlinkClick r:id="rId6"/>
              </a:rPr>
              <a:t>edu@venturesquare.net</a:t>
            </a:r>
            <a:endParaRPr lang="en-US" altLang="ko-KR" sz="1400" dirty="0" smtClean="0"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ct val="150000"/>
              </a:lnSpc>
            </a:pPr>
            <a:endParaRPr lang="ko-KR" altLang="en-US" sz="1400" dirty="0"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5" name="직선 연결선 4"/>
          <p:cNvCxnSpPr/>
          <p:nvPr>
            <p:custDataLst>
              <p:tags r:id="rId2"/>
            </p:custDataLst>
          </p:nvPr>
        </p:nvCxnSpPr>
        <p:spPr>
          <a:xfrm>
            <a:off x="2087724" y="3829617"/>
            <a:ext cx="4968552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2951820" y="2060848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ko-KR" altLang="en-US" sz="4800" b="1" dirty="0" smtClean="0"/>
              <a:t>감사합니다</a:t>
            </a:r>
            <a:endParaRPr lang="ko-KR" altLang="en-US" sz="4800" b="1" dirty="0"/>
          </a:p>
        </p:txBody>
      </p:sp>
      <p:pic>
        <p:nvPicPr>
          <p:cNvPr id="9" name="Picture 3" descr="C:\Users\xianglai\Downloads\ventruesquare_1층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89515"/>
            <a:ext cx="4572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5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0" indent="-182880">
              <a:lnSpc>
                <a:spcPct val="150000"/>
              </a:lnSpc>
              <a:buClr>
                <a:srgbClr val="93A299"/>
              </a:buClr>
              <a:buSzPct val="85000"/>
            </a:pP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회사소개를 간단하고 명료하게 전달해 주세요 </a:t>
            </a:r>
            <a:endParaRPr lang="en-US" altLang="ko-KR" sz="1400" dirty="0">
              <a:solidFill>
                <a:srgbClr val="292934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0" lvl="0" indent="0">
              <a:lnSpc>
                <a:spcPct val="150000"/>
              </a:lnSpc>
              <a:buClr>
                <a:srgbClr val="93A299"/>
              </a:buClr>
              <a:buSzPct val="85000"/>
              <a:buNone/>
            </a:pPr>
            <a:r>
              <a:rPr lang="en-US" altLang="ko-KR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회사</a:t>
            </a:r>
            <a:r>
              <a:rPr lang="en-US" altLang="ko-KR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사업을 한 개의 </a:t>
            </a:r>
            <a:r>
              <a:rPr lang="ko-KR" altLang="en-US" sz="1400" dirty="0" err="1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선언형</a:t>
            </a: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 문장 </a:t>
            </a:r>
            <a:r>
              <a:rPr lang="en-US" altLang="ko-KR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(140</a:t>
            </a: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자 이내</a:t>
            </a:r>
            <a:r>
              <a:rPr lang="en-US" altLang="ko-KR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+ 3</a:t>
            </a: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문장 이내의 보충설명으로 요약해 주시면 됩니다</a:t>
            </a:r>
            <a:r>
              <a:rPr lang="en-US" altLang="ko-KR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ko-KR" altLang="en-US" sz="1400" dirty="0">
              <a:solidFill>
                <a:srgbClr val="292934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83228" y="22820"/>
            <a:ext cx="8229600" cy="46166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 smtClean="0"/>
              <a:t>회사소개 </a:t>
            </a:r>
            <a:r>
              <a:rPr lang="en-US" altLang="ko-KR" dirty="0" smtClean="0"/>
              <a:t>(</a:t>
            </a:r>
            <a:r>
              <a:rPr lang="ko-KR" altLang="en-US" dirty="0" smtClean="0"/>
              <a:t>회사 목적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059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어떠한 문제점에서 출발했는지 설명해 주세요</a:t>
            </a:r>
            <a:r>
              <a:rPr lang="en-US" altLang="ko-KR" sz="1400" dirty="0" smtClean="0"/>
              <a:t> (</a:t>
            </a:r>
            <a:r>
              <a:rPr lang="ko-KR" altLang="en-US" sz="1400" dirty="0" smtClean="0"/>
              <a:t>고객이 느끼고 있는 불편이 무엇인가요</a:t>
            </a:r>
            <a:r>
              <a:rPr lang="en-US" altLang="ko-KR" sz="1400" dirty="0" smtClean="0"/>
              <a:t>?)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이 문제점에 대해 고객들은 현재 어떻게 대응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접근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수용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해결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하고 있는지 설명해 주세요</a:t>
            </a: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83228" y="22820"/>
            <a:ext cx="8229600" cy="46166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/>
              <a:t>설립배경 </a:t>
            </a:r>
            <a:r>
              <a:rPr lang="en-US" altLang="ko-KR" dirty="0"/>
              <a:t>(</a:t>
            </a:r>
            <a:r>
              <a:rPr lang="ko-KR" altLang="en-US" dirty="0"/>
              <a:t>문제 제기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98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본인이 하려는 비즈니스 분야가 어떻게 발전해 왔는지 설명해 주세요</a:t>
            </a:r>
            <a:r>
              <a:rPr lang="en-US" altLang="ko-KR" sz="1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이 솔루션이 왜 가능한 비즈니스인지 최근 </a:t>
            </a:r>
            <a:r>
              <a:rPr lang="ko-KR" altLang="en-US" sz="1400" dirty="0" err="1" smtClean="0"/>
              <a:t>트렌드를</a:t>
            </a:r>
            <a:r>
              <a:rPr lang="ko-KR" altLang="en-US" sz="1400" dirty="0" smtClean="0"/>
              <a:t> 설명해 주세요</a:t>
            </a:r>
            <a:endParaRPr lang="en-US" altLang="ko-KR" sz="1400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83228" y="44624"/>
            <a:ext cx="8229600" cy="46166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/>
              <a:t>설립배경 </a:t>
            </a:r>
            <a:r>
              <a:rPr lang="en-US" altLang="ko-KR" dirty="0"/>
              <a:t>(</a:t>
            </a:r>
            <a:r>
              <a:rPr lang="ko-KR" altLang="en-US" dirty="0"/>
              <a:t>왜 지금인가</a:t>
            </a:r>
            <a:r>
              <a:rPr lang="en-US" altLang="ko-KR" dirty="0"/>
              <a:t>?)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38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고객의 삶을 개선시키는 데 당신의 회사가 제공할 수 있는 가치를 설명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증명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해 보세요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err="1" smtClean="0"/>
              <a:t>프로덕트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서비스의 실제 사용 예를 보여주세요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83228" y="44624"/>
            <a:ext cx="8229600" cy="46166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/>
              <a:t>접근방법 </a:t>
            </a:r>
            <a:r>
              <a:rPr lang="en-US" altLang="ko-KR" dirty="0"/>
              <a:t>(</a:t>
            </a:r>
            <a:r>
              <a:rPr lang="ko-KR" altLang="en-US" dirty="0"/>
              <a:t>해결책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69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당신의 </a:t>
            </a:r>
            <a:r>
              <a:rPr lang="ko-KR" altLang="en-US" sz="1400" dirty="0" err="1" smtClean="0"/>
              <a:t>프로덕트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서비스를 사용하게 될 잠재고객이 어떤 사람들인지 정의해 보세요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해당 </a:t>
            </a:r>
            <a:r>
              <a:rPr lang="ko-KR" altLang="en-US" sz="1400" dirty="0" err="1" smtClean="0"/>
              <a:t>프로덕트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서비스의 전체 시장규모와 제공할 </a:t>
            </a:r>
            <a:r>
              <a:rPr lang="ko-KR" altLang="en-US" sz="1400" dirty="0" err="1" smtClean="0"/>
              <a:t>프로덕트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서비스 카테고리의 시장규모 그리고 예상되는 시장 점유율은 어떠한지 보여주세요</a:t>
            </a:r>
            <a:endParaRPr lang="en-US" altLang="ko-KR" sz="1400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83228" y="44624"/>
            <a:ext cx="8229600" cy="46166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/>
              <a:t>시장분석</a:t>
            </a:r>
          </a:p>
        </p:txBody>
      </p:sp>
    </p:spTree>
    <p:extLst>
      <p:ext uri="{BB962C8B-B14F-4D97-AF65-F5344CB8AC3E}">
        <p14:creationId xmlns:p14="http://schemas.microsoft.com/office/powerpoint/2010/main" val="10787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경쟁자로 인식되는 것들을 모두 나열해 보세요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본인의 </a:t>
            </a:r>
            <a:r>
              <a:rPr lang="ko-KR" altLang="en-US" sz="1400" dirty="0" err="1" smtClean="0"/>
              <a:t>스타트업은</a:t>
            </a:r>
            <a:r>
              <a:rPr lang="ko-KR" altLang="en-US" sz="1400" dirty="0" smtClean="0"/>
              <a:t> 어떤 경쟁우위를 가지고 있는지 나열해 보세요 </a:t>
            </a: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83228" y="44624"/>
            <a:ext cx="8229600" cy="46166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/>
              <a:t>경쟁자 분석</a:t>
            </a:r>
          </a:p>
        </p:txBody>
      </p:sp>
    </p:spTree>
    <p:extLst>
      <p:ext uri="{BB962C8B-B14F-4D97-AF65-F5344CB8AC3E}">
        <p14:creationId xmlns:p14="http://schemas.microsoft.com/office/powerpoint/2010/main" val="14367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ko-KR" sz="1400" dirty="0" smtClean="0"/>
              <a:t>서비스 제품의 주요 기능</a:t>
            </a:r>
            <a:r>
              <a:rPr lang="ko-KR" altLang="en-US" sz="1400" dirty="0" smtClean="0"/>
              <a:t>과 특징을 설명해 주세요</a:t>
            </a:r>
            <a:r>
              <a:rPr lang="ko-KR" altLang="ko-KR" sz="1400" dirty="0" smtClean="0"/>
              <a:t>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지적재산권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저작권 등을 보유하고 있다면 설명해 주세요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개발 </a:t>
            </a:r>
            <a:r>
              <a:rPr lang="ko-KR" altLang="en-US" sz="1400" dirty="0" err="1" smtClean="0"/>
              <a:t>로드맵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앞으로 어떤 구체적인 계획을 가지고 있는지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 설명해 주세요</a:t>
            </a:r>
            <a:r>
              <a:rPr lang="en-US" altLang="ko-KR" sz="1400" dirty="0" smtClean="0"/>
              <a:t>.</a:t>
            </a:r>
            <a:endParaRPr lang="ko-KR" altLang="en-US" sz="1400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83228" y="44624"/>
            <a:ext cx="8229600" cy="46166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/>
              <a:t>제품과 서비스</a:t>
            </a:r>
          </a:p>
        </p:txBody>
      </p:sp>
    </p:spTree>
    <p:extLst>
      <p:ext uri="{BB962C8B-B14F-4D97-AF65-F5344CB8AC3E}">
        <p14:creationId xmlns:p14="http://schemas.microsoft.com/office/powerpoint/2010/main" val="16441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수익모델과 가격정책은 무엇인지 설명해 주세요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예상되는 사용자의 규모와 이들의 사용을 유도하고 </a:t>
            </a:r>
            <a:r>
              <a:rPr lang="ko-KR" altLang="en-US" sz="1400" dirty="0" err="1" smtClean="0"/>
              <a:t>지속가능하게</a:t>
            </a:r>
            <a:r>
              <a:rPr lang="ko-KR" altLang="en-US" sz="1400" dirty="0" smtClean="0"/>
              <a:t> 만들 수 있는 가치는 무엇인지 설명해 주세요</a:t>
            </a:r>
            <a:r>
              <a:rPr lang="en-US" altLang="ko-KR" sz="1400" dirty="0" smtClean="0"/>
              <a:t>. (</a:t>
            </a:r>
            <a:r>
              <a:rPr lang="ko-KR" altLang="en-US" sz="1400" dirty="0" smtClean="0"/>
              <a:t>고객과 </a:t>
            </a:r>
            <a:r>
              <a:rPr lang="ko-KR" altLang="en-US" sz="1400" dirty="0" err="1" smtClean="0"/>
              <a:t>스타트업의</a:t>
            </a:r>
            <a:r>
              <a:rPr lang="ko-KR" altLang="en-US" sz="1400" dirty="0" smtClean="0"/>
              <a:t> 가치를 엮을 수 있는 사슬이 있다면 설명해 주세요</a:t>
            </a:r>
            <a:r>
              <a:rPr lang="en-US" altLang="ko-KR" sz="1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영업 및 유통 모델은 무엇인지 설명해 주세요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83228" y="44624"/>
            <a:ext cx="8229600" cy="46166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/>
              <a:t>사업모델</a:t>
            </a:r>
          </a:p>
        </p:txBody>
      </p:sp>
    </p:spTree>
    <p:extLst>
      <p:ext uri="{BB962C8B-B14F-4D97-AF65-F5344CB8AC3E}">
        <p14:creationId xmlns:p14="http://schemas.microsoft.com/office/powerpoint/2010/main" val="15159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xeZi09u5BdfnHZkoiBwz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fnCi8qCuWijSfwXcLtl8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wMWaxf1TGPiWa3CGSrV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tuDspdav1ZLkKUVQOwH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qerBKunIIEr68isx4POJ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bQiHK1CpnTH3gcRFJNNj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kmZF4Gh5MqoS6154ugHm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nylTjghWaLL8mCoJVrU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v2S4Qn8iuiA8C6IMXOuu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7lSJr5xLVgEwT3i0fqUO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WCJ3pLHoAFmRRlusNwCr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iDFB1V1BdlGrBCgeAnMG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qJScyVfEu1KJ9Lm5578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AIiaQMC0j34SmpUXKV9D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zle2oHhQkyBP1A1I8DE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FQMms8lbYO5dQIOBJei2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F0lTWe7o3DoKx1nJvYiRv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SZoDxnJRB7SAewdQd7g43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29661</TotalTime>
  <Words>437</Words>
  <Application>Microsoft Office PowerPoint</Application>
  <PresentationFormat>화면 슬라이드 쇼(4:3)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Trebuchet MS</vt:lpstr>
      <vt:lpstr>굴림</vt:lpstr>
      <vt:lpstr>Arial</vt:lpstr>
      <vt:lpstr>HY중고딕</vt:lpstr>
      <vt:lpstr>나눔고딕 ExtraBold</vt:lpstr>
      <vt:lpstr>맑은 고딕</vt:lpstr>
      <vt:lpstr>나눔고딕</vt:lpstr>
      <vt:lpstr>Arial Unicode MS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TNM-JIN;시앙라이</dc:creator>
  <cp:lastModifiedBy>Paul</cp:lastModifiedBy>
  <cp:revision>789</cp:revision>
  <cp:lastPrinted>2013-03-08T00:47:46Z</cp:lastPrinted>
  <dcterms:created xsi:type="dcterms:W3CDTF">2011-01-17T06:35:32Z</dcterms:created>
  <dcterms:modified xsi:type="dcterms:W3CDTF">2014-07-15T08:00:56Z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1txmfZpaslrdLU2QoZXpqlZ8Ue2LW4mR6AaGBuFcYGvY</vt:lpwstr>
  </property>
  <property fmtid="{D5CDD505-2E9C-101B-9397-08002B2CF9AE}" pid="4" name="Google.Documents.RevisionId">
    <vt:lpwstr>03478286018716778375</vt:lpwstr>
  </property>
  <property fmtid="{D5CDD505-2E9C-101B-9397-08002B2CF9AE}" pid="5" name="Google.Documents.PreviousRevisionId">
    <vt:lpwstr>16154608559876416443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